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6528816"/>
            <a:ext cx="1143000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75488" y="6565392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78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i™  |  POWERED BY THE i ECOSYSTEM.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921240" y="6565392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8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2026 STRMKRD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7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7775CCD2-A61A-47F3-B908-E995194273D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3154680" cy="3154680"/>
          </a:xfrm>
          <a:prstGeom prst="rect">
            <a:avLst/>
          </a:prstGeom>
        </p:spPr>
      </p:pic>
      <p:pic>
        <p:nvPicPr>
          <p:cNvPr id="3" name="Image 1" descr="/mnt/data/E339B68A-C713-48B6-B62A-4E4500DFC09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1284732"/>
            <a:ext cx="4114800" cy="41148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3886200"/>
            <a:ext cx="6766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i™ OPEN PIPELINE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76656" y="4507992"/>
            <a:ext cx="6766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9DFFF"/>
                </a:solidFill>
              </a:rPr>
              <a:t>Commercial Production Model + Founding Partner Pilot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676656" y="5074920"/>
            <a:ext cx="6537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7D2DE"/>
                </a:solidFill>
              </a:rPr>
              <a:t>Open architecture. Human-governed intelligence. Optional industry adapters. Evidence-gated hardware.</a:t>
            </a:r>
            <a:endParaRPr lang="en-US" sz="1200" dirty="0"/>
          </a:p>
        </p:txBody>
      </p:sp>
      <p:sp>
        <p:nvSpPr>
          <p:cNvPr id="7" name="Shape 3"/>
          <p:cNvSpPr/>
          <p:nvPr/>
        </p:nvSpPr>
        <p:spPr>
          <a:xfrm>
            <a:off x="676656" y="5879592"/>
            <a:ext cx="1298448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00B7FF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749808" y="5934456"/>
            <a:ext cx="11521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B7FF"/>
                </a:solidFill>
              </a:rPr>
              <a:t>iOpen™</a:t>
            </a:r>
            <a:endParaRPr lang="en-US" sz="850" dirty="0"/>
          </a:p>
        </p:txBody>
      </p:sp>
      <p:sp>
        <p:nvSpPr>
          <p:cNvPr id="9" name="Shape 5"/>
          <p:cNvSpPr/>
          <p:nvPr/>
        </p:nvSpPr>
        <p:spPr>
          <a:xfrm>
            <a:off x="2075688" y="5879592"/>
            <a:ext cx="141732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00D3C7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148840" y="5934456"/>
            <a:ext cx="1271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D3C7"/>
                </a:solidFill>
              </a:rPr>
              <a:t>KRDID™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3593592" y="5879592"/>
            <a:ext cx="173736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8A55F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666744" y="5934456"/>
            <a:ext cx="15910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A55FF"/>
                </a:solidFill>
              </a:rPr>
              <a:t>JUST ASK BUDDY™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685800" y="6309360"/>
            <a:ext cx="5669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F93A7"/>
                </a:solidFill>
              </a:rPr>
              <a:t>STRMKRD — Technology should serve humanity.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If i™ Enters Payments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Treat payment functionality as a separate regulated product scope—not as an automatic property of the architecture.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777240" y="1371600"/>
            <a:ext cx="32918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9.998313280375211e+106" dist="4.9991566401876055e+106" dir="7.67617776808102e+125">
              <a:srgbClr val="000000">
                <a:alpha val="1.4e+129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23544" y="1536192"/>
            <a:ext cx="54864" cy="1362456"/>
          </a:xfrm>
          <a:prstGeom prst="rect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88136" y="1554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PCI DSS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88136" y="1938528"/>
            <a:ext cx="278892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PCI SSC currently lists PCI DSS v4.0.1. Scope depends on the actual cardholder-data environment and role.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4443984" y="1371600"/>
            <a:ext cx="32918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2697857866076517e+111" dist="6.348928933038258e+110" dir="4.605706660848612e+130">
              <a:srgbClr val="000000">
                <a:alpha val="1.4e+134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90288" y="1536192"/>
            <a:ext cx="54864" cy="1362456"/>
          </a:xfrm>
          <a:prstGeom prst="rect">
            <a:avLst/>
          </a:prstGeom>
          <a:solidFill>
            <a:srgbClr val="FF8A00"/>
          </a:solidFill>
          <a:ln w="12700">
            <a:solidFill>
              <a:srgbClr val="FF8A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1554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PTS POI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1938528"/>
            <a:ext cx="278892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PCI SSC currently lists PTS POI Modular Security Requirements v7.0 for devices protecting PINs/account data.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8110728" y="1371600"/>
            <a:ext cx="32918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6126279489917177e+115" dist="8.063139744958588e+114" dir="2.763423996509167e+135">
              <a:srgbClr val="000000">
                <a:alpha val="1.4e+13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57032" y="1536192"/>
            <a:ext cx="54864" cy="1362456"/>
          </a:xfrm>
          <a:prstGeom prst="rect">
            <a:avLst/>
          </a:prstGeom>
          <a:solidFill>
            <a:srgbClr val="8A55FF"/>
          </a:solidFill>
          <a:ln w="12700">
            <a:solidFill>
              <a:srgbClr val="8A5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21624" y="1554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Secure Software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421624" y="1938528"/>
            <a:ext cx="2788920" cy="978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Payment software should be independently scoped against applicable PCI software and payment-brand/acquirer requirements.</a:t>
            </a:r>
            <a:endParaRPr lang="en-US" sz="930" dirty="0"/>
          </a:p>
        </p:txBody>
      </p:sp>
      <p:sp>
        <p:nvSpPr>
          <p:cNvPr id="16" name="Text 14"/>
          <p:cNvSpPr/>
          <p:nvPr/>
        </p:nvSpPr>
        <p:spPr>
          <a:xfrm>
            <a:off x="914400" y="379476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Commercial rule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148840" y="3730752"/>
            <a:ext cx="8961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4545"/>
                </a:solidFill>
              </a:rPr>
              <a:t>No product is marketed as PCI DSS / PTS / EMV / CXL / PCI-SIG certified unless that specific implementation has actually earned that evidence.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30352" y="6245352"/>
            <a:ext cx="10972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70" dirty="0">
                <a:solidFill>
                  <a:srgbClr val="7E8B98"/>
                </a:solidFill>
              </a:rPr>
              <a:t>Sources: pcisecuritystandards.org Document Library and PTS POI standard page. Compliance scope must be determined for the actual product/environment.</a:t>
            </a:r>
            <a:endParaRPr lang="en-US" sz="6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Master IP License — First Partner Pilot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A pilot agreement that protects both openness and proprietary implementation IP.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777240" y="1325880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2.0480374952194813e+119" dist="1.0240187476097407e+119" dir="1.6580543979055002e+140">
              <a:srgbClr val="000000">
                <a:alpha val="1.3999999999999999e+144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23544" y="1490472"/>
            <a:ext cx="54864" cy="905256"/>
          </a:xfrm>
          <a:prstGeom prst="rect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88136" y="1508760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Open stays open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88136" y="1892808"/>
            <a:ext cx="45720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Publicly licensed specifications remain under their public license.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6309360" y="1325880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2.6010076189287412e+123" dist="1.3005038094643706e+123" dir="9.948326387433002e+144">
              <a:srgbClr val="000000">
                <a:alpha val="1.4e+149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455664" y="1490472"/>
            <a:ext cx="54864" cy="905256"/>
          </a:xfrm>
          <a:prstGeom prst="rect">
            <a:avLst/>
          </a:prstGeom>
          <a:solidFill>
            <a:srgbClr val="00C7D9"/>
          </a:solidFill>
          <a:ln w="12700">
            <a:solidFill>
              <a:srgbClr val="00C7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0256" y="1508760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Pilot is evaluation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620256" y="1892808"/>
            <a:ext cx="45720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90 days, 10 prototype nodes, no mass manufacture or production representation.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777240" y="2807208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3.303279676039501e+127" dist="1.6516398380197506e+127" dir="5.968995832459801e+149">
              <a:srgbClr val="000000">
                <a:alpha val="1.4e+154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923544" y="2971800"/>
            <a:ext cx="54864" cy="905256"/>
          </a:xfrm>
          <a:prstGeom prst="rect">
            <a:avLst/>
          </a:prstGeom>
          <a:solidFill>
            <a:srgbClr val="8A55FF"/>
          </a:solidFill>
          <a:ln w="12700">
            <a:solidFill>
              <a:srgbClr val="8A5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88136" y="299008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Production is separate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88136" y="3374136"/>
            <a:ext cx="45720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Production Addendum defines field of use, products, royalties, certification and redistribution.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6309360" y="2807208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4.195165188570166e+131" dist="2.097582594285083e+131" dir="3.581397499475881e+154">
              <a:srgbClr val="000000">
                <a:alpha val="1.4e+159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55664" y="2971800"/>
            <a:ext cx="54864" cy="905256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20256" y="299008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Evidence language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20256" y="3374136"/>
            <a:ext cx="45720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BUILT / VERIFIED / DEPLOYED / MEASURED / PROVEN remain separate.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777240" y="4288536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5.327859789484111e+135" dist="2.6639298947420556e+135" dir="2.1488384996855287e+159">
              <a:srgbClr val="000000">
                <a:alpha val="1.4e+164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923544" y="4453128"/>
            <a:ext cx="54864" cy="905256"/>
          </a:xfrm>
          <a:prstGeom prst="rect">
            <a:avLst/>
          </a:prstGeom>
          <a:solidFill>
            <a:srgbClr val="FF8A00"/>
          </a:solidFill>
          <a:ln w="12700">
            <a:solidFill>
              <a:srgbClr val="FF8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88136" y="4471416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Third-party rights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88136" y="4855464"/>
            <a:ext cx="45720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PCI-SIG, CXL, foundry/PDK and standards rights remain separately obtained when required.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6309360" y="4288536"/>
            <a:ext cx="50749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6.766381932644821e+139" dist="3.3831909663224106e+139" dir="1.2893030998113172e+164">
              <a:srgbClr val="000000">
                <a:alpha val="1.4e+169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455664" y="4453128"/>
            <a:ext cx="54864" cy="905256"/>
          </a:xfrm>
          <a:prstGeom prst="rect">
            <a:avLst/>
          </a:prstGeom>
          <a:solidFill>
            <a:srgbClr val="D64545"/>
          </a:solidFill>
          <a:ln w="12700">
            <a:solidFill>
              <a:srgbClr val="D6454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20256" y="4471416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No fake certification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620256" y="4855464"/>
            <a:ext cx="45720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No implied PCI/CXL/PCI DSS/PTS/FCC/CE/UL certification.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509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7775CCD2-A61A-47F3-B908-E995194273D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234440"/>
            <a:ext cx="2788920" cy="2788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69080" y="129844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BUILD ON i™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4096512" y="1920240"/>
            <a:ext cx="6492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7DFFF"/>
                </a:solidFill>
              </a:rPr>
              <a:t>Free to learn. Open to build. Commercial when you ship.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4096512" y="274320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Founding Partner Pilot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4096512" y="3200400"/>
            <a:ext cx="64008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2DCE8"/>
                </a:solidFill>
              </a:rPr>
              <a:t>$12,500 • 90 days • 10 prototype nodes • 40 engineering hours • private conformance • 100% credit toward Year 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096512" y="4718304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0D2FF"/>
                </a:solidFill>
              </a:rPr>
              <a:t>JUST ASK BUDDY™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096512" y="516636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7A9BB"/>
                </a:solidFill>
              </a:rPr>
              <a:t>Technology should serve humanity.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096512" y="5760720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69A"/>
                </a:solidFill>
              </a:rPr>
              <a:t>i™  •  ARTIFACTGPTm™  •  KRDID™  •  iMod™  •  iVRAM™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Current External Reference Points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Official sources used only for current standards/compliance facts. i™ architecture and commercial terms are internal design choices.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77240" y="132588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PCI-SIG membership + VID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2834640" y="1325880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" dirty="0">
                <a:solidFill>
                  <a:srgbClr val="0088FF"/>
                </a:solidFill>
              </a:rPr>
              <a:t>https://pcisig.com/membership/become-member</a:t>
            </a:r>
            <a:endParaRPr lang="en-US" sz="840" dirty="0"/>
          </a:p>
        </p:txBody>
      </p:sp>
      <p:sp>
        <p:nvSpPr>
          <p:cNvPr id="6" name="Text 4"/>
          <p:cNvSpPr/>
          <p:nvPr/>
        </p:nvSpPr>
        <p:spPr>
          <a:xfrm>
            <a:off x="6812280" y="1325880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8"/>
                </a:solidFill>
              </a:rPr>
              <a:t>Annual membership $5,000; Vendor ID assignment listed as a member benefit.</a:t>
            </a:r>
            <a:endParaRPr lang="en-US" sz="880" dirty="0"/>
          </a:p>
        </p:txBody>
      </p:sp>
      <p:sp>
        <p:nvSpPr>
          <p:cNvPr id="7" name="Text 5"/>
          <p:cNvSpPr/>
          <p:nvPr/>
        </p:nvSpPr>
        <p:spPr>
          <a:xfrm>
            <a:off x="777240" y="217627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PCI-SIG FAQ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834640" y="2176272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" dirty="0">
                <a:solidFill>
                  <a:srgbClr val="0088FF"/>
                </a:solidFill>
              </a:rPr>
              <a:t>https://pcisig.com/faq</a:t>
            </a:r>
            <a:endParaRPr lang="en-US" sz="840" dirty="0"/>
          </a:p>
        </p:txBody>
      </p:sp>
      <p:sp>
        <p:nvSpPr>
          <p:cNvPr id="9" name="Text 7"/>
          <p:cNvSpPr/>
          <p:nvPr/>
        </p:nvSpPr>
        <p:spPr>
          <a:xfrm>
            <a:off x="6812280" y="2176272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8"/>
                </a:solidFill>
              </a:rPr>
              <a:t>Vendor ID assignments are given upon joining PCI-SIG.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777240" y="3026664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CXL 4.0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834640" y="3026664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" dirty="0">
                <a:solidFill>
                  <a:srgbClr val="0088FF"/>
                </a:solidFill>
              </a:rPr>
              <a:t>https://computeexpresslink.org/about-cxl/</a:t>
            </a:r>
            <a:endParaRPr lang="en-US" sz="840" dirty="0"/>
          </a:p>
        </p:txBody>
      </p:sp>
      <p:sp>
        <p:nvSpPr>
          <p:cNvPr id="12" name="Text 10"/>
          <p:cNvSpPr/>
          <p:nvPr/>
        </p:nvSpPr>
        <p:spPr>
          <a:xfrm>
            <a:off x="6812280" y="3026664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8"/>
                </a:solidFill>
              </a:rPr>
              <a:t>CXL 4.0: 128 GT/s, bundled ports, memory RAS enhancements.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777240" y="38770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Ultra Ethernet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834640" y="3877056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" dirty="0">
                <a:solidFill>
                  <a:srgbClr val="0088FF"/>
                </a:solidFill>
              </a:rPr>
              <a:t>https://ultraethernet.org/specification-history/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812280" y="3877056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8"/>
                </a:solidFill>
              </a:rPr>
              <a:t>v1.0.3 listed as current public spec, July 16, 2026.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777240" y="47274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PCI Security Standards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834640" y="4727448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40" dirty="0">
                <a:solidFill>
                  <a:srgbClr val="0088FF"/>
                </a:solidFill>
              </a:rPr>
              <a:t>https://www.pcisecuritystandards.org/document_library/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6812280" y="4727448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E6B78"/>
                </a:solidFill>
              </a:rPr>
              <a:t>PCI DSS v4.0.1 and PTS POI v7.0 are listed in the current document library.</a:t>
            </a:r>
            <a:endParaRPr lang="en-US" sz="880" dirty="0"/>
          </a:p>
        </p:txBody>
      </p:sp>
      <p:sp>
        <p:nvSpPr>
          <p:cNvPr id="19" name="Text 17"/>
          <p:cNvSpPr/>
          <p:nvPr/>
        </p:nvSpPr>
        <p:spPr>
          <a:xfrm>
            <a:off x="777240" y="5715000"/>
            <a:ext cx="10469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1723"/>
                </a:solidFill>
              </a:rPr>
              <a:t>Note: Standards membership, certification and compliance are optional/implementation-specific adapters unless the target product or market requires them.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Buddy i™ Design System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Unified design language for the physical and digital i™ ecosystem.</a:t>
            </a:r>
            <a:endParaRPr lang="en-US" sz="1050" dirty="0"/>
          </a:p>
        </p:txBody>
      </p:sp>
      <p:pic>
        <p:nvPicPr>
          <p:cNvPr id="4" name="Image 0" descr="/mnt/data/CC33C099-464E-43C5-B794-B1C095C9ACC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9896" y="1234440"/>
            <a:ext cx="4709160" cy="4709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0352" y="6245352"/>
            <a:ext cx="10972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70" dirty="0">
                <a:solidFill>
                  <a:srgbClr val="7E8B98"/>
                </a:solidFill>
              </a:rPr>
              <a:t>Source: user-provided Buddy i™ design system artwork. Product specifications shown in artwork are treated as design targets unless independently measured.</a:t>
            </a:r>
            <a:endParaRPr lang="en-US" sz="6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Pipe Is Open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i™ works natively. PCIe, CXL, UEC and vendor ecosystems are compatibility adapters—not prerequisites.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783080" cy="822960"/>
          </a:xfrm>
          <a:prstGeom prst="roundRect">
            <a:avLst>
              <a:gd name="adj" fmla="val 6667"/>
            </a:avLst>
          </a:prstGeom>
          <a:solidFill>
            <a:srgbClr val="E7F8FF"/>
          </a:solidFill>
          <a:ln w="15240">
            <a:solidFill>
              <a:srgbClr val="0088FF"/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4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2221992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723"/>
                </a:solidFill>
              </a:rPr>
              <a:t>KRDID™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441448" y="22311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88FF"/>
                </a:solidFill>
              </a:rPr>
              <a:t>→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834640" y="1965960"/>
            <a:ext cx="17830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5240">
            <a:solidFill>
              <a:srgbClr val="D9E2EC"/>
            </a:solidFill>
            <a:prstDash val="solid"/>
          </a:ln>
          <a:effectLst>
            <a:outerShdw sx="100000" sy="100000" kx="0" ky="0" algn="bl" rotWithShape="0" blurRad="322580000" dist="161290000" dir="162000000000">
              <a:srgbClr val="000000">
                <a:alpha val="140000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926080" y="2221992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723"/>
                </a:solidFill>
              </a:rPr>
              <a:t>iSupervisor™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636008" y="22311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88FF"/>
                </a:solidFill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029200" y="1965960"/>
            <a:ext cx="17830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5240">
            <a:solidFill>
              <a:srgbClr val="D9E2EC"/>
            </a:solidFill>
            <a:prstDash val="solid"/>
          </a:ln>
          <a:effectLst>
            <a:outerShdw sx="100000" sy="100000" kx="0" ky="0" algn="bl" rotWithShape="0" blurRad="4096766000000" dist="2048383000000" dir="9720000000000000">
              <a:srgbClr val="000000">
                <a:alpha val="1400000000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120640" y="2221992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723"/>
                </a:solidFill>
              </a:rPr>
              <a:t>iMatrix™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30568" y="22311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88FF"/>
                </a:solidFill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223760" y="1965960"/>
            <a:ext cx="17830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5240">
            <a:solidFill>
              <a:srgbClr val="D9E2EC"/>
            </a:solidFill>
            <a:prstDash val="solid"/>
          </a:ln>
          <a:effectLst>
            <a:outerShdw sx="100000" sy="100000" kx="0" ky="0" algn="bl" rotWithShape="0" blurRad="52028928200000000" dist="26014464100000000" dir="583200000000000000000">
              <a:srgbClr val="000000">
                <a:alpha val="1400000000000000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315200" y="2221992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723"/>
                </a:solidFill>
              </a:rPr>
              <a:t>iBit / iMod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025128" y="22311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88FF"/>
                </a:solidFill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418320" y="1965960"/>
            <a:ext cx="17830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5240">
            <a:solidFill>
              <a:srgbClr val="D9E2EC"/>
            </a:solidFill>
            <a:prstDash val="solid"/>
          </a:ln>
          <a:effectLst>
            <a:outerShdw sx="100000" sy="100000" kx="0" ky="0" algn="bl" rotWithShape="0" blurRad="660767388140000000000" dist="330383694070000000000" dir="3.4992e+25">
              <a:srgbClr val="000000">
                <a:alpha val="1.4e+24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509760" y="2221992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723"/>
                </a:solidFill>
              </a:rPr>
              <a:t>Hardware Contract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051560" y="3383280"/>
            <a:ext cx="28803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8.391745829378e+24" dist="4.195872914689e+24" dir="2.09952e+30">
              <a:srgbClr val="000000">
                <a:alpha val="1.4000000000000002e+29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1197864" y="3547872"/>
            <a:ext cx="54864" cy="996696"/>
          </a:xfrm>
          <a:prstGeom prst="rect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362456" y="356616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Pure i™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362456" y="3950208"/>
            <a:ext cx="2377440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Download the spec and software. Build a custom board, FPGA or ASIC endpoint. Implement the board profile and conformance contract.</a:t>
            </a:r>
            <a:endParaRPr lang="en-US" sz="930" dirty="0"/>
          </a:p>
        </p:txBody>
      </p:sp>
      <p:sp>
        <p:nvSpPr>
          <p:cNvPr id="22" name="Shape 20"/>
          <p:cNvSpPr/>
          <p:nvPr/>
        </p:nvSpPr>
        <p:spPr>
          <a:xfrm>
            <a:off x="4617720" y="3383280"/>
            <a:ext cx="28803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0657517203310059e+29" dist="5.3287586016550295e+28" dir="1.259712e+35">
              <a:srgbClr val="000000">
                <a:alpha val="1.4000000000000003e+34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64024" y="3547872"/>
            <a:ext cx="54864" cy="996696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28616" y="356616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Existing Hardware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928616" y="3950208"/>
            <a:ext cx="2377440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Use SBCs, accelerators, commercial FPGA boards or local PCs through replaceable adapters.</a:t>
            </a:r>
            <a:endParaRPr lang="en-US" sz="930" dirty="0"/>
          </a:p>
        </p:txBody>
      </p:sp>
      <p:sp>
        <p:nvSpPr>
          <p:cNvPr id="26" name="Shape 24"/>
          <p:cNvSpPr/>
          <p:nvPr/>
        </p:nvSpPr>
        <p:spPr>
          <a:xfrm>
            <a:off x="8183880" y="3383280"/>
            <a:ext cx="28803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3535046848203775e+33" dist="6.767523424101888e+32" dir="7.558272e+39">
              <a:srgbClr val="000000">
                <a:alpha val="1.4000000000000003e+39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330184" y="3547872"/>
            <a:ext cx="54864" cy="996696"/>
          </a:xfrm>
          <a:prstGeom prst="rect">
            <a:avLst/>
          </a:prstGeom>
          <a:solidFill>
            <a:srgbClr val="8A55FF"/>
          </a:solidFill>
          <a:ln w="12700">
            <a:solidFill>
              <a:srgbClr val="8A55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94776" y="356616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Industry Compatibility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494776" y="3950208"/>
            <a:ext cx="2377440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Add PCIe/CXL/UEC/Ethernet adapters when interoperability with established ecosystems is desired.</a:t>
            </a:r>
            <a:endParaRPr lang="en-US" sz="930" dirty="0"/>
          </a:p>
        </p:txBody>
      </p:sp>
      <p:sp>
        <p:nvSpPr>
          <p:cNvPr id="30" name="Text 28"/>
          <p:cNvSpPr/>
          <p:nvPr/>
        </p:nvSpPr>
        <p:spPr>
          <a:xfrm>
            <a:off x="704088" y="5166360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723"/>
                </a:solidFill>
              </a:rPr>
              <a:t>Invariant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691640" y="5138928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88FF"/>
                </a:solidFill>
              </a:rPr>
              <a:t>No external standards body, vendor ID, bus, cloud, board vendor, or proprietary toolchain is required to define i™ identity.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Production Architecture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One identity and governance plane; multiple execution and transport adapters.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1005840" y="1417320"/>
            <a:ext cx="6583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5240">
            <a:solidFill>
              <a:srgbClr val="0088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88720" y="1508760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88FF"/>
                </a:solidFill>
              </a:rPr>
              <a:t>Buddy™ / ARTIFACTGPTm™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749040" y="1527048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E6B78"/>
                </a:solidFill>
              </a:rPr>
              <a:t>Human interface + commercial product surface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005840" y="2167128"/>
            <a:ext cx="6583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5240">
            <a:solidFill>
              <a:srgbClr val="00C7D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88720" y="225856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7D9"/>
                </a:solidFill>
              </a:rPr>
              <a:t>KRDID™ / iAnchor™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749040" y="2276856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E6B78"/>
                </a:solidFill>
              </a:rPr>
              <a:t>Canonical identity, provenance, lineage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005840" y="2916936"/>
            <a:ext cx="6583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5240">
            <a:solidFill>
              <a:srgbClr val="8A5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88720" y="300837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A55FF"/>
                </a:solidFill>
              </a:rPr>
              <a:t>iSupervisor™ / iConstitution™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749040" y="3026664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E6B78"/>
                </a:solidFill>
              </a:rPr>
              <a:t>Governance, authorization, evidence gates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1005840" y="3666744"/>
            <a:ext cx="6583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5240">
            <a:solidFill>
              <a:srgbClr val="22A0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88720" y="375818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2A06B"/>
                </a:solidFill>
              </a:rPr>
              <a:t>iMatrix™ / iMoE™ / iVRAM™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749040" y="3776472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E6B78"/>
                </a:solidFill>
              </a:rPr>
              <a:t>Routing, expert selection, sparse memory windows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1005840" y="4416552"/>
            <a:ext cx="6583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5240">
            <a:solidFill>
              <a:srgbClr val="FF8A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88720" y="450799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A00"/>
                </a:solidFill>
              </a:rPr>
              <a:t>iKernel™ / iMmAdapteri™ / iElway™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749040" y="4526280"/>
            <a:ext cx="3566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E6B78"/>
                </a:solidFill>
              </a:rPr>
              <a:t>Execution, zero-copy references, telemetry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092440" y="1417320"/>
            <a:ext cx="2971800" cy="3749040"/>
          </a:xfrm>
          <a:prstGeom prst="roundRect">
            <a:avLst>
              <a:gd name="adj" fmla="val 1846"/>
            </a:avLst>
          </a:prstGeom>
          <a:solidFill>
            <a:srgbClr val="F1F6FB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66760" y="1691640"/>
            <a:ext cx="2423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OPTIONAL ADAPTERS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458200" y="2194560"/>
            <a:ext cx="219456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008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31352" y="224942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88FF"/>
                </a:solidFill>
              </a:rPr>
              <a:t>PCIe / PCI-SIG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8458200" y="2697480"/>
            <a:ext cx="219456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00C7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31352" y="275234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7D9"/>
                </a:solidFill>
              </a:rPr>
              <a:t>CXL 4.0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8458200" y="3200400"/>
            <a:ext cx="219456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8A55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31352" y="325526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A55FF"/>
                </a:solidFill>
              </a:rPr>
              <a:t>UEC / UET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8458200" y="3703320"/>
            <a:ext cx="219456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22A06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31352" y="375818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2A06B"/>
                </a:solidFill>
              </a:rPr>
              <a:t>Ethernet / RDMA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8458200" y="4206240"/>
            <a:ext cx="2194560" cy="29260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3970">
            <a:solidFill>
              <a:srgbClr val="FF8A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31352" y="426110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8A00"/>
                </a:solidFill>
              </a:rPr>
              <a:t>Cloud / Vendor APIs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8412480" y="48006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723"/>
                </a:solidFill>
              </a:rPr>
              <a:t>Remove any adapter → i™ core remains.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Before Activation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Commercial partners get explicit PASS / HOLD / FAIL gates. Software proof never becomes physical proof by wording.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777240" y="132588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45389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Architecture + ABI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3611880" y="144475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A06B"/>
                </a:solidFill>
              </a:rPr>
              <a:t>PASS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800600" y="144475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Reference math, 64-byte contracts, ioctl geometry</a:t>
            </a:r>
            <a:endParaRPr lang="en-US" sz="920" dirty="0"/>
          </a:p>
        </p:txBody>
      </p:sp>
      <p:sp>
        <p:nvSpPr>
          <p:cNvPr id="8" name="Shape 6"/>
          <p:cNvSpPr/>
          <p:nvPr/>
        </p:nvSpPr>
        <p:spPr>
          <a:xfrm>
            <a:off x="777240" y="196596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209397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Go runtime / race safety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11880" y="208483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A06B"/>
                </a:solidFill>
              </a:rPr>
              <a:t>PASS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800600" y="208483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iVRAM ring, eventfd/epoll, stale rejection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777240" y="260604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273405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Generic PCI MSI-X discovery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611880" y="272491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A06B"/>
                </a:solidFill>
              </a:rPr>
              <a:t>PASS_REFERENCE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800600" y="272491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Capability decoding + table geometry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777240" y="324612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337413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Real PCI device / BAR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611880" y="336499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A00"/>
                </a:solidFill>
              </a:rPr>
              <a:t>HOLD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800600" y="336499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Requires target hardware discovery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777240" y="388620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401421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DMA registration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611880" y="400507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A00"/>
                </a:solidFill>
              </a:rPr>
              <a:t>HOLD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00600" y="400507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Requires IOMMU/device-visible mapping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777240" y="452628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0120" y="465429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Real MSI-X completion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611880" y="464515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A00"/>
                </a:solidFill>
              </a:rPr>
              <a:t>HOLD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00600" y="464515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Requires observed IRQ + completion receipt</a:t>
            </a:r>
            <a:endParaRPr lang="en-US" sz="920" dirty="0"/>
          </a:p>
        </p:txBody>
      </p:sp>
      <p:sp>
        <p:nvSpPr>
          <p:cNvPr id="28" name="Shape 26"/>
          <p:cNvSpPr/>
          <p:nvPr/>
        </p:nvSpPr>
        <p:spPr>
          <a:xfrm>
            <a:off x="777240" y="5166360"/>
            <a:ext cx="10469880" cy="484632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60120" y="5294376"/>
            <a:ext cx="2423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Physical state 0x01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3611880" y="528523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A00"/>
                </a:solidFill>
              </a:rPr>
              <a:t>HOLD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00600" y="5285232"/>
            <a:ext cx="5989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E6B78"/>
                </a:solidFill>
              </a:rPr>
              <a:t>Only after all measured gates + authorized release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Commercial Model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Open understanding; paid implementation, support, production rights and enterprise integration.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371600"/>
            <a:ext cx="3401568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7189509497218795e+37" dist="8.594754748609397e+36" dir="4.5349632000000006e+44">
              <a:srgbClr val="000000">
                <a:alpha val="1.4000000000000002e+44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536192"/>
            <a:ext cx="54864" cy="1179576"/>
          </a:xfrm>
          <a:prstGeom prst="rect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1554480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iOpen™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69264" y="1938528"/>
            <a:ext cx="28986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$0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Public architecture, protocols, test vectors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4407408" y="1371600"/>
            <a:ext cx="3401568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2.183067706146787e+41" dist="1.0915338530733935e+41" dir="2.72097792e+49">
              <a:srgbClr val="000000">
                <a:alpha val="1.4000000000000002e+49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53712" y="1536192"/>
            <a:ext cx="54864" cy="1179576"/>
          </a:xfrm>
          <a:prstGeom prst="rect">
            <a:avLst/>
          </a:prstGeom>
          <a:solidFill>
            <a:srgbClr val="00C7D9"/>
          </a:solidFill>
          <a:ln w="12700">
            <a:solidFill>
              <a:srgbClr val="00C7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18304" y="1554480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iLearn™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18304" y="1938528"/>
            <a:ext cx="28986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$0 edu / $9 mo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Students, teachers, researchers, learning labs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8156448" y="1371600"/>
            <a:ext cx="3401568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2.7724959868064195e+45" dist="1.3862479934032098e+45" dir="1.6325867520000003e+54">
              <a:srgbClr val="000000">
                <a:alpha val="1.4e+54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02752" y="1536192"/>
            <a:ext cx="54864" cy="1179576"/>
          </a:xfrm>
          <a:prstGeom prst="rect">
            <a:avLst/>
          </a:prstGeom>
          <a:solidFill>
            <a:srgbClr val="8A55FF"/>
          </a:solidFill>
          <a:ln w="12700">
            <a:solidFill>
              <a:srgbClr val="8A5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67344" y="1554480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iBuilder™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467344" y="1938528"/>
            <a:ext cx="28986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$39 mo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Private projects, advanced tools, local receipts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658368" y="3246120"/>
            <a:ext cx="3401568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3.5210699032441527e+49" dist="1.7605349516220764e+49" dir="9.795520512000002e+58">
              <a:srgbClr val="000000">
                <a:alpha val="1.4000000000000001e+59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4672" y="3410712"/>
            <a:ext cx="54864" cy="1179576"/>
          </a:xfrm>
          <a:prstGeom prst="rect">
            <a:avLst/>
          </a:prstGeom>
          <a:solidFill>
            <a:srgbClr val="22A06B"/>
          </a:solidFill>
          <a:ln w="12700">
            <a:solidFill>
              <a:srgbClr val="22A0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9264" y="3429000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iTeam™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9264" y="3813048"/>
            <a:ext cx="28986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$249 mo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5 seats, shared registries, CI conformance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4407408" y="3246120"/>
            <a:ext cx="3401568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4.471758777120074e+53" dist="2.235879388560037e+53" dir="5.877312307200001e+63">
              <a:srgbClr val="000000">
                <a:alpha val="1.4e+64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53712" y="3410712"/>
            <a:ext cx="54864" cy="1179576"/>
          </a:xfrm>
          <a:prstGeom prst="rect">
            <a:avLst/>
          </a:prstGeom>
          <a:solidFill>
            <a:srgbClr val="FF8A00"/>
          </a:solidFill>
          <a:ln w="12700">
            <a:solidFill>
              <a:srgbClr val="FF8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18304" y="3429000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iFabric Commercial™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18304" y="3813048"/>
            <a:ext cx="28986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$1,500 mo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Commercial SDK + up to 100 software endpoints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8156448" y="3246120"/>
            <a:ext cx="3401568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5.679133646942494e+57" dist="2.839566823471247e+57" dir="3.526387384320001e+68">
              <a:srgbClr val="000000">
                <a:alpha val="1.4000000000000001e+69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02752" y="3410712"/>
            <a:ext cx="54864" cy="117957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67344" y="3429000"/>
            <a:ext cx="2944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iMod Production™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467344" y="3813048"/>
            <a:ext cx="28986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$50k yr + royalty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RTL/driver integration + redistribution rights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777240" y="5358384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723"/>
                </a:solidFill>
              </a:rPr>
              <a:t>Enterprise physical implementation: custom NRE + negotiated royalty, based on actual licensed IP and support scope.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Founding Partner Economics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Low-friction pilot, then production economics that scale with partner success.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2057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7.212499731616968e+61" dist="3.606249865808484e+61" dir="2.1158324305920003e+73">
              <a:srgbClr val="000000">
                <a:alpha val="1.4e+74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77824" y="1554480"/>
            <a:ext cx="17647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5E6B78"/>
                </a:solidFill>
              </a:rPr>
              <a:t>90-Day Pilot</a:t>
            </a:r>
            <a:endParaRPr lang="en-US" sz="830" dirty="0"/>
          </a:p>
        </p:txBody>
      </p:sp>
      <p:sp>
        <p:nvSpPr>
          <p:cNvPr id="6" name="Text 4"/>
          <p:cNvSpPr/>
          <p:nvPr/>
        </p:nvSpPr>
        <p:spPr>
          <a:xfrm>
            <a:off x="877824" y="1764792"/>
            <a:ext cx="1764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88FF"/>
                </a:solidFill>
              </a:rPr>
              <a:t>$12,500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77824" y="2103120"/>
            <a:ext cx="17647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6B78"/>
                </a:solidFill>
              </a:rPr>
              <a:t>100% credit toward Year 1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2971800" y="1417320"/>
            <a:ext cx="2057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9.15987465915355e+65" dist="4.579937329576775e+65" dir="1.2694994583552002e+78">
              <a:srgbClr val="000000">
                <a:alpha val="1.4e+79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118104" y="1554480"/>
            <a:ext cx="17647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5E6B78"/>
                </a:solidFill>
              </a:rPr>
              <a:t>Production Platform</a:t>
            </a:r>
            <a:endParaRPr lang="en-US" sz="830" dirty="0"/>
          </a:p>
        </p:txBody>
      </p:sp>
      <p:sp>
        <p:nvSpPr>
          <p:cNvPr id="10" name="Text 8"/>
          <p:cNvSpPr/>
          <p:nvPr/>
        </p:nvSpPr>
        <p:spPr>
          <a:xfrm>
            <a:off x="3118104" y="1764792"/>
            <a:ext cx="1764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A55FF"/>
                </a:solidFill>
              </a:rPr>
              <a:t>$50,000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118104" y="2103120"/>
            <a:ext cx="17647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6B78"/>
                </a:solidFill>
              </a:rPr>
              <a:t>annual base license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5212080" y="1417320"/>
            <a:ext cx="2057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1633040817125008e+70" dist="5.816520408562504e+69" dir="7.616996750131201e+82">
              <a:srgbClr val="000000">
                <a:alpha val="1.4000000000000001e+84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358384" y="1554480"/>
            <a:ext cx="17647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5E6B78"/>
                </a:solidFill>
              </a:rPr>
              <a:t>Standard Royalty</a:t>
            </a:r>
            <a:endParaRPr lang="en-US" sz="830" dirty="0"/>
          </a:p>
        </p:txBody>
      </p:sp>
      <p:sp>
        <p:nvSpPr>
          <p:cNvPr id="14" name="Text 12"/>
          <p:cNvSpPr/>
          <p:nvPr/>
        </p:nvSpPr>
        <p:spPr>
          <a:xfrm>
            <a:off x="5358384" y="1764792"/>
            <a:ext cx="1764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A06B"/>
                </a:solidFill>
              </a:rPr>
              <a:t>1.5%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358384" y="2103120"/>
            <a:ext cx="17647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6B78"/>
                </a:solidFill>
              </a:rPr>
              <a:t>Net Licensed Product Revenue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7452360" y="1417320"/>
            <a:ext cx="205740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477396183774876e+74" dist="7.38698091887438e+73" dir="4.57019805007872e+87">
              <a:srgbClr val="000000">
                <a:alpha val="1.4000000000000002e+89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598664" y="1554480"/>
            <a:ext cx="17647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5E6B78"/>
                </a:solidFill>
              </a:rPr>
              <a:t>Enhanced Physical IP</a:t>
            </a:r>
            <a:endParaRPr lang="en-US" sz="830" dirty="0"/>
          </a:p>
        </p:txBody>
      </p:sp>
      <p:sp>
        <p:nvSpPr>
          <p:cNvPr id="18" name="Text 16"/>
          <p:cNvSpPr/>
          <p:nvPr/>
        </p:nvSpPr>
        <p:spPr>
          <a:xfrm>
            <a:off x="7598664" y="1764792"/>
            <a:ext cx="1764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8A00"/>
                </a:solidFill>
              </a:rPr>
              <a:t>2.5%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7598664" y="2103120"/>
            <a:ext cx="17647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6B78"/>
                </a:solidFill>
              </a:rPr>
              <a:t>when private implementation IP is licensed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9692640" y="1417320"/>
            <a:ext cx="17373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.8762931533940924e+78" dist="9.381465766970462e+77" dir="2.742118830047232e+92">
              <a:srgbClr val="000000">
                <a:alpha val="1.4000000000000002e+94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9838944" y="1554480"/>
            <a:ext cx="14447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5E6B78"/>
                </a:solidFill>
              </a:rPr>
              <a:t>Included Pilot Nodes</a:t>
            </a:r>
            <a:endParaRPr lang="en-US" sz="830" dirty="0"/>
          </a:p>
        </p:txBody>
      </p:sp>
      <p:sp>
        <p:nvSpPr>
          <p:cNvPr id="22" name="Text 20"/>
          <p:cNvSpPr/>
          <p:nvPr/>
        </p:nvSpPr>
        <p:spPr>
          <a:xfrm>
            <a:off x="9838944" y="1764792"/>
            <a:ext cx="1444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C7D9"/>
                </a:solidFill>
              </a:rPr>
              <a:t>10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9838944" y="2103120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6B78"/>
                </a:solidFill>
              </a:rPr>
              <a:t>prototype nodes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914400" y="2971800"/>
            <a:ext cx="48463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2.3828923048104974e+82" dist="1.1914461524052487e+82" dir="1.6452712980283393e+97">
              <a:srgbClr val="000000">
                <a:alpha val="1.4000000000000001e+99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60704" y="3136392"/>
            <a:ext cx="54864" cy="1408176"/>
          </a:xfrm>
          <a:prstGeom prst="rect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225296" y="31546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Pricing principle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225296" y="3538728"/>
            <a:ext cx="4343400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The public pipe stays open. Revenue comes from private implementation IP, commercial production rights, engineering support, conformance, and enterprise integration—not permission to learn.</a:t>
            </a:r>
            <a:endParaRPr lang="en-US" sz="930" dirty="0"/>
          </a:p>
        </p:txBody>
      </p:sp>
      <p:sp>
        <p:nvSpPr>
          <p:cNvPr id="28" name="Shape 26"/>
          <p:cNvSpPr/>
          <p:nvPr/>
        </p:nvSpPr>
        <p:spPr>
          <a:xfrm>
            <a:off x="6355080" y="2971800"/>
            <a:ext cx="48463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3.0262732271093317e+86" dist="1.5131366135546659e+86" dir="9.871627788170037e+101">
              <a:srgbClr val="000000">
                <a:alpha val="1.4000000000000002e+104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501384" y="3136392"/>
            <a:ext cx="54864" cy="1408176"/>
          </a:xfrm>
          <a:prstGeom prst="rect">
            <a:avLst/>
          </a:prstGeom>
          <a:solidFill>
            <a:srgbClr val="8A55FF"/>
          </a:solidFill>
          <a:ln w="12700">
            <a:solidFill>
              <a:srgbClr val="8A55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65976" y="31546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Standards overhead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665976" y="3538728"/>
            <a:ext cx="4343400" cy="10241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PCI-SIG membership is optional for native i™ operation. A partner that wants official PCI ecosystem identity can obtain membership/VID as an adapter credential.</a:t>
            </a:r>
            <a:endParaRPr lang="en-US" sz="930" dirty="0"/>
          </a:p>
        </p:txBody>
      </p:sp>
      <p:sp>
        <p:nvSpPr>
          <p:cNvPr id="32" name="Text 30"/>
          <p:cNvSpPr/>
          <p:nvPr/>
        </p:nvSpPr>
        <p:spPr>
          <a:xfrm>
            <a:off x="530352" y="6245352"/>
            <a:ext cx="10972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70" dirty="0">
                <a:solidFill>
                  <a:srgbClr val="7E8B98"/>
                </a:solidFill>
              </a:rPr>
              <a:t>PCI-SIG: $5,000 annual membership; Vendor ID assignment listed as a membership benefit. Source: pcisig.com/membership/become-member and pcisig.com/faq.</a:t>
            </a:r>
            <a:endParaRPr lang="en-US" sz="6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Partner Onboarding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A repeatable path from downloaded specification to measured hardware evidence.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566928" cy="566928"/>
          </a:xfrm>
          <a:prstGeom prst="ellipse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371600" y="1481328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Ingest Profile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371600" y="1810512"/>
            <a:ext cx="1828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E6B78"/>
                </a:solidFill>
              </a:rPr>
              <a:t>Board/device identity, resources, physical constraints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27832" y="1536192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0088FF"/>
                </a:solidFill>
              </a:rPr>
              <a:t>→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3538728" y="1417320"/>
            <a:ext cx="566928" cy="566928"/>
          </a:xfrm>
          <a:prstGeom prst="ellipse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0168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224528" y="1481328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Compile iMod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24528" y="1810512"/>
            <a:ext cx="1828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E6B78"/>
                </a:solidFill>
              </a:rPr>
              <a:t>Native builder, board-specific adapter, no fake pins/addresses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080760" y="1536192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0088FF"/>
                </a:solidFill>
              </a:rPr>
              <a:t>→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6391656" y="1417320"/>
            <a:ext cx="566928" cy="566928"/>
          </a:xfrm>
          <a:prstGeom prst="ellipse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83096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077456" y="1481328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Conformance Gate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077456" y="1810512"/>
            <a:ext cx="1828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E6B78"/>
                </a:solidFill>
              </a:rPr>
              <a:t>Auth, replay rejection, namespace, memory bounds, receipts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933688" y="1536192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0088FF"/>
                </a:solidFill>
              </a:rPr>
              <a:t>→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9244584" y="1417320"/>
            <a:ext cx="566928" cy="566928"/>
          </a:xfrm>
          <a:prstGeom prst="ellipse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336024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930384" y="1481328"/>
            <a:ext cx="1874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Physical Activation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930384" y="1810512"/>
            <a:ext cx="1828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E6B78"/>
                </a:solidFill>
              </a:rPr>
              <a:t>Measured BAR/DMA/IRQ/readback + explicit authorized release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097280" y="3154680"/>
            <a:ext cx="9921240" cy="1417320"/>
          </a:xfrm>
          <a:prstGeom prst="roundRect">
            <a:avLst>
              <a:gd name="adj" fmla="val 3871"/>
            </a:avLst>
          </a:prstGeom>
          <a:solidFill>
            <a:srgbClr val="EFF8FF"/>
          </a:solidFill>
          <a:ln w="12700">
            <a:solidFill>
              <a:srgbClr val="B8DC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371600" y="3401568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723"/>
                </a:solidFill>
              </a:rPr>
              <a:t>Release invariant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743200" y="3346704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88FF"/>
                </a:solidFill>
              </a:rPr>
              <a:t>No physical promotion without identity + resource validation + measured readback + IRQ/DMA evidence + explicit authorized release.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743200" y="3977640"/>
            <a:ext cx="7406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E6B78"/>
                </a:solidFill>
              </a:rPr>
              <a:t>This protects partners from “green dashboards” that merely restate configuration files.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72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Industry Standards as Adapters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1208" y="832104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E6B78"/>
                </a:solidFill>
              </a:rPr>
              <a:t>i™ can interoperate with familiar industry ecosystems without allowing them to define i™ identity.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731520" y="1371600"/>
            <a:ext cx="329184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3.8433669984288512e+90" dist="1.9216834992144256e+90" dir="5.9229766729020215e+106">
              <a:srgbClr val="000000">
                <a:alpha val="1.4e+109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7824" y="1536192"/>
            <a:ext cx="54864" cy="1179576"/>
          </a:xfrm>
          <a:prstGeom prst="rect">
            <a:avLst/>
          </a:prstGeom>
          <a:solidFill>
            <a:srgbClr val="0088FF"/>
          </a:solidFill>
          <a:ln w="12700">
            <a:solidFill>
              <a:srgbClr val="0088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42416" y="1554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PCI-SIG / PCIe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42416" y="1938528"/>
            <a:ext cx="2788920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Optional production interoperability. Membership currently lists a $5,000 annual fee and Vendor ID assignment benefit. Native i™ operation does not depend on it.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4443984" y="1371600"/>
            <a:ext cx="329184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4.8810760880046414e+94" dist="2.4405380440023207e+94" dir="3.553786003741213e+111">
              <a:srgbClr val="000000">
                <a:alpha val="1.4e+114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90288" y="1536192"/>
            <a:ext cx="54864" cy="1179576"/>
          </a:xfrm>
          <a:prstGeom prst="rect">
            <a:avLst/>
          </a:prstGeom>
          <a:solidFill>
            <a:srgbClr val="00C7D9"/>
          </a:solidFill>
          <a:ln w="12700">
            <a:solidFill>
              <a:srgbClr val="00C7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1554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CXL 4.0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1938528"/>
            <a:ext cx="2788920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Optional coherent memory/accelerator adapter. CXL 4.0 publicly states 128 GT/s and bundled-port support.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8156448" y="1371600"/>
            <a:ext cx="329184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6.198966631765894e+98" dist="3.099483315882947e+98" dir="2.1322716022447277e+116">
              <a:srgbClr val="000000">
                <a:alpha val="1.4e+119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02752" y="1536192"/>
            <a:ext cx="54864" cy="1179576"/>
          </a:xfrm>
          <a:prstGeom prst="rect">
            <a:avLst/>
          </a:prstGeom>
          <a:solidFill>
            <a:srgbClr val="8A55FF"/>
          </a:solidFill>
          <a:ln w="12700">
            <a:solidFill>
              <a:srgbClr val="8A5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67344" y="1554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723"/>
                </a:solidFill>
              </a:rPr>
              <a:t>Ultra Ethernet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467344" y="1938528"/>
            <a:ext cx="2788920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930" dirty="0">
                <a:solidFill>
                  <a:srgbClr val="5E6B78"/>
                </a:solidFill>
              </a:rPr>
              <a:t>Optional fabric transport. Ultra Ethernet Consortium lists v1.0.3 (July 16, 2026) as the current public specification.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1051560" y="3429000"/>
            <a:ext cx="1001268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7.872687622342685e+102" dist="3.9363438111713427e+102" dir="1.2793629613468366e+121">
              <a:srgbClr val="000000">
                <a:alpha val="1.4e+124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325880" y="370332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1723"/>
                </a:solidFill>
              </a:rPr>
              <a:t>KRDID™ remains canonical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160520" y="365760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8"/>
                </a:solidFill>
              </a:rPr>
              <a:t>External Vendor IDs, CXL device identities, network addresses and other standards identifiers are bound as verified adapter metadata.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30352" y="6245352"/>
            <a:ext cx="10972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70" dirty="0">
                <a:solidFill>
                  <a:srgbClr val="7E8B98"/>
                </a:solidFill>
              </a:rPr>
              <a:t>Sources: pcisig.com/membership/become-member; computeexpresslink.org/about-cxl; ultraethernet.org/specification-history.</a:t>
            </a:r>
            <a:endParaRPr lang="en-US" sz="6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91A2B3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STRMKRD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i™ Open Pipeline — Commercial Production Model</dc:title>
  <dc:subject>i™ Commercial Production &amp; Partner Pilot</dc:subject>
  <dc:creator>i™ / STRMKRD</dc:creator>
  <cp:lastModifiedBy>i™ / STRMKRD</cp:lastModifiedBy>
  <cp:revision>1</cp:revision>
  <dcterms:created xsi:type="dcterms:W3CDTF">2026-08-16T21:57:23Z</dcterms:created>
  <dcterms:modified xsi:type="dcterms:W3CDTF">2026-08-16T21:57:23Z</dcterms:modified>
</cp:coreProperties>
</file>